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60" r:id="rId3"/>
  </p:sldMasterIdLst>
  <p:notesMasterIdLst>
    <p:notesMasterId r:id="rId7"/>
  </p:notesMasterIdLst>
  <p:handoutMasterIdLst>
    <p:handoutMasterId r:id="rId8"/>
  </p:handoutMasterIdLst>
  <p:sldIdLst>
    <p:sldId id="277" r:id="rId4"/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44"/>
    <a:srgbClr val="1E51A4"/>
    <a:srgbClr val="0047BA"/>
    <a:srgbClr val="54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04402"/>
            <a:ext cx="10058400" cy="2101543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800">
                <a:solidFill>
                  <a:srgbClr val="1E51A4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55139"/>
            <a:ext cx="10058400" cy="3657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rgbClr val="009444"/>
                </a:solidFill>
                <a:effectLst/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255210"/>
          </a:xfrm>
          <a:prstGeom prst="rect">
            <a:avLst/>
          </a:prstGeom>
          <a:solidFill>
            <a:srgbClr val="009444"/>
          </a:solidFill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2" y="293064"/>
            <a:ext cx="3799811" cy="15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449"/>
            <a:ext cx="9940158" cy="712078"/>
          </a:xfrm>
        </p:spPr>
        <p:txBody>
          <a:bodyPr anchor="ctr"/>
          <a:lstStyle>
            <a:lvl1pPr algn="ctr">
              <a:defRPr>
                <a:solidFill>
                  <a:srgbClr val="00944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135117"/>
            <a:ext cx="9940159" cy="480848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027" y="6419462"/>
            <a:ext cx="698241" cy="238902"/>
          </a:xfrm>
        </p:spPr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 flipV="1">
            <a:off x="8778800" y="2847544"/>
            <a:ext cx="6260743" cy="565653"/>
          </a:xfrm>
          <a:prstGeom prst="rect">
            <a:avLst/>
          </a:prstGeom>
          <a:solidFill>
            <a:srgbClr val="1E51A4"/>
          </a:solidFill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0" y="144666"/>
            <a:ext cx="903582" cy="9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1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0F98-5801-4363-8AC1-2A26854FA3E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5D2C-F219-4473-B15D-B1046458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cPLhzGZTg" TargetMode="External"/><Relationship Id="rId2" Type="http://schemas.openxmlformats.org/officeDocument/2006/relationships/hyperlink" Target="https://www.youtube.com/watch?t&amp;v=adbqUA-Z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ergyca.org/past-events" TargetMode="External"/><Relationship Id="rId5" Type="http://schemas.openxmlformats.org/officeDocument/2006/relationships/hyperlink" Target="https://www.youtube.com/watch?v=cE-t-KEIzVM" TargetMode="External"/><Relationship Id="rId4" Type="http://schemas.openxmlformats.org/officeDocument/2006/relationships/hyperlink" Target="https://www.eventbrite.com/e/eca-and-ecos-post-election-insights-tickets-12055076357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ca.org/eve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378228"/>
            <a:ext cx="10058400" cy="2101543"/>
          </a:xfrm>
        </p:spPr>
        <p:txBody>
          <a:bodyPr>
            <a:noAutofit/>
          </a:bodyPr>
          <a:lstStyle/>
          <a:p>
            <a:r>
              <a:rPr lang="en-US" sz="5200" dirty="0"/>
              <a:t>Defense High Level Waste:</a:t>
            </a:r>
            <a:br>
              <a:rPr lang="en-US" sz="5200" dirty="0"/>
            </a:br>
            <a:r>
              <a:rPr lang="en-US" sz="4200" dirty="0"/>
              <a:t>Path Forward in the New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28965"/>
            <a:ext cx="10058400" cy="365760"/>
          </a:xfrm>
        </p:spPr>
        <p:txBody>
          <a:bodyPr/>
          <a:lstStyle/>
          <a:p>
            <a:r>
              <a:rPr lang="en-US" dirty="0"/>
              <a:t>February 24, 2021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ECA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</a:t>
            </a:r>
            <a:endParaRPr lang="en-US" dirty="0"/>
          </a:p>
          <a:p>
            <a:pPr lvl="1"/>
            <a:r>
              <a:rPr lang="en-US" b="1" dirty="0">
                <a:hlinkClick r:id="rId2"/>
              </a:rPr>
              <a:t>ECA Advancing Alliances Webinar: Building Nuclear Workforce Development Initiatives in the Community</a:t>
            </a:r>
            <a:br>
              <a:rPr lang="en-US" dirty="0"/>
            </a:br>
            <a:r>
              <a:rPr lang="en-US" sz="1500" i="1" dirty="0"/>
              <a:t>January 25, 2021</a:t>
            </a:r>
          </a:p>
          <a:p>
            <a:r>
              <a:rPr lang="en-US" b="1" dirty="0"/>
              <a:t>2020</a:t>
            </a:r>
            <a:endParaRPr lang="en-US" dirty="0"/>
          </a:p>
          <a:p>
            <a:pPr lvl="1"/>
            <a:r>
              <a:rPr lang="en-US" b="1" dirty="0">
                <a:hlinkClick r:id="rId3"/>
              </a:rPr>
              <a:t>Building the Nuclear Energy Future</a:t>
            </a:r>
            <a:br>
              <a:rPr lang="en-US" dirty="0"/>
            </a:br>
            <a:r>
              <a:rPr lang="en-US" sz="1500" i="1" dirty="0"/>
              <a:t>December 16, 2020</a:t>
            </a:r>
            <a:endParaRPr lang="en-US" sz="1500" dirty="0"/>
          </a:p>
          <a:p>
            <a:pPr lvl="1"/>
            <a:r>
              <a:rPr lang="en-US" b="1" dirty="0">
                <a:hlinkClick r:id="rId4"/>
              </a:rPr>
              <a:t>ECA and ECOS: Post-Election Insights</a:t>
            </a:r>
            <a:br>
              <a:rPr lang="en-US" dirty="0"/>
            </a:br>
            <a:r>
              <a:rPr lang="en-US" sz="1500" i="1" dirty="0"/>
              <a:t>November 12, 2020</a:t>
            </a:r>
            <a:endParaRPr lang="en-US" sz="1500" dirty="0"/>
          </a:p>
          <a:p>
            <a:pPr lvl="1"/>
            <a:r>
              <a:rPr lang="en-US" b="1" dirty="0">
                <a:hlinkClick r:id="rId5"/>
              </a:rPr>
              <a:t>ECA Advancing Alliances Webinar: STEM and Workforce</a:t>
            </a:r>
            <a:br>
              <a:rPr lang="en-US" dirty="0"/>
            </a:br>
            <a:r>
              <a:rPr lang="en-US" sz="1500" i="1" dirty="0"/>
              <a:t>October 29, 2020</a:t>
            </a:r>
          </a:p>
          <a:p>
            <a:pPr marL="45720" indent="0">
              <a:buNone/>
            </a:pPr>
            <a:endParaRPr lang="en-US" sz="1700" i="1" dirty="0"/>
          </a:p>
          <a:p>
            <a:pPr marL="45720" indent="0" algn="ctr">
              <a:buNone/>
            </a:pPr>
            <a:r>
              <a:rPr lang="en-US" b="1" dirty="0"/>
              <a:t>Visit </a:t>
            </a:r>
            <a:r>
              <a:rPr lang="en-US" b="1" dirty="0">
                <a:hlinkClick r:id="rId6"/>
              </a:rPr>
              <a:t>www.energyca.org/past-events</a:t>
            </a:r>
            <a:r>
              <a:rPr lang="en-US" b="1" dirty="0"/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618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449-D9EB-5044-888A-F492A6CF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AE98-B017-A74F-B7A5-AF7A418D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April</a:t>
            </a:r>
          </a:p>
          <a:p>
            <a:pPr lvl="1"/>
            <a:r>
              <a:rPr lang="en-US" dirty="0"/>
              <a:t>ECA Board of Directors Meeting (April 1)</a:t>
            </a:r>
          </a:p>
          <a:p>
            <a:pPr lvl="1"/>
            <a:r>
              <a:rPr lang="en-US" dirty="0"/>
              <a:t>ECA New Nuclear Energy Webinar (April 13)</a:t>
            </a:r>
          </a:p>
          <a:p>
            <a:pPr lvl="1"/>
            <a:r>
              <a:rPr lang="en-US" dirty="0"/>
              <a:t>ECA and ECOS: Budget 101 Webinar (tentative April/May)</a:t>
            </a:r>
          </a:p>
          <a:p>
            <a:pPr lvl="1"/>
            <a:endParaRPr lang="en-US" dirty="0"/>
          </a:p>
          <a:p>
            <a:r>
              <a:rPr lang="en-US" b="1" dirty="0"/>
              <a:t>June</a:t>
            </a:r>
          </a:p>
          <a:p>
            <a:pPr lvl="1"/>
            <a:r>
              <a:rPr lang="en-US" dirty="0"/>
              <a:t>ECA and ECOS: High-Level Waste Webinar (tentative)</a:t>
            </a:r>
          </a:p>
          <a:p>
            <a:pPr lvl="1"/>
            <a:endParaRPr lang="en-US" dirty="0"/>
          </a:p>
          <a:p>
            <a:r>
              <a:rPr lang="en-US" b="1" dirty="0"/>
              <a:t>September</a:t>
            </a:r>
          </a:p>
          <a:p>
            <a:pPr lvl="1"/>
            <a:r>
              <a:rPr lang="en-US" dirty="0"/>
              <a:t>National Cleanup Workshop (September 8-10, Alexandria, VA)</a:t>
            </a:r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b="1" dirty="0"/>
              <a:t>Visit </a:t>
            </a:r>
            <a:r>
              <a:rPr lang="en-US" b="1" dirty="0">
                <a:hlinkClick r:id="rId2"/>
              </a:rPr>
              <a:t>www.energyca.org/events</a:t>
            </a:r>
            <a:r>
              <a:rPr lang="en-US" b="1" dirty="0"/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271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444"/>
      </a:accent1>
      <a:accent2>
        <a:srgbClr val="009444"/>
      </a:accent2>
      <a:accent3>
        <a:srgbClr val="009444"/>
      </a:accent3>
      <a:accent4>
        <a:srgbClr val="009444"/>
      </a:accent4>
      <a:accent5>
        <a:srgbClr val="009444"/>
      </a:accent5>
      <a:accent6>
        <a:srgbClr val="009444"/>
      </a:accent6>
      <a:hlink>
        <a:srgbClr val="1E51A4"/>
      </a:hlink>
      <a:folHlink>
        <a:srgbClr val="1E51A4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65B2D0-0E91-4644-9002-30853DE0EF83}" vid="{45E37353-E394-42E0-9FD8-BAEA387EA14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65B2D0-0E91-4644-9002-30853DE0EF83}" vid="{80BD1819-FB88-4ED5-BBAD-F089ABFF8D81}"/>
    </a:ext>
  </a:extLst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ECA Presentation Template</Template>
  <TotalTime>0</TotalTime>
  <Words>153</Words>
  <Application>Microsoft Macintosh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Century Gothic</vt:lpstr>
      <vt:lpstr>Red Line Business 16x9</vt:lpstr>
      <vt:lpstr>Custom Design</vt:lpstr>
      <vt:lpstr>Defense High Level Waste: Path Forward in the New Administration</vt:lpstr>
      <vt:lpstr>ECA Webinars</vt:lpstr>
      <vt:lpstr>UPCOMING EVENTS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2017-02-14T17:39:27Z</dcterms:created>
  <dcterms:modified xsi:type="dcterms:W3CDTF">2021-02-24T16:42:39Z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